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5"/>
  </p:notesMasterIdLst>
  <p:sldIdLst>
    <p:sldId id="256" r:id="rId2"/>
    <p:sldId id="315" r:id="rId3"/>
    <p:sldId id="316" r:id="rId4"/>
    <p:sldId id="258" r:id="rId5"/>
    <p:sldId id="317" r:id="rId6"/>
    <p:sldId id="282" r:id="rId7"/>
    <p:sldId id="318" r:id="rId8"/>
    <p:sldId id="319" r:id="rId9"/>
    <p:sldId id="320" r:id="rId10"/>
    <p:sldId id="261" r:id="rId11"/>
    <p:sldId id="262" r:id="rId12"/>
    <p:sldId id="263" r:id="rId13"/>
    <p:sldId id="314" r:id="rId14"/>
    <p:sldId id="264" r:id="rId15"/>
    <p:sldId id="265" r:id="rId16"/>
    <p:sldId id="285" r:id="rId17"/>
    <p:sldId id="287" r:id="rId18"/>
    <p:sldId id="266" r:id="rId19"/>
    <p:sldId id="291" r:id="rId20"/>
    <p:sldId id="267" r:id="rId21"/>
    <p:sldId id="270" r:id="rId22"/>
    <p:sldId id="303" r:id="rId23"/>
    <p:sldId id="304" r:id="rId24"/>
    <p:sldId id="292" r:id="rId25"/>
    <p:sldId id="341" r:id="rId26"/>
    <p:sldId id="288" r:id="rId27"/>
    <p:sldId id="269" r:id="rId28"/>
    <p:sldId id="272" r:id="rId29"/>
    <p:sldId id="297" r:id="rId30"/>
    <p:sldId id="298" r:id="rId31"/>
    <p:sldId id="299" r:id="rId32"/>
    <p:sldId id="330" r:id="rId33"/>
    <p:sldId id="323" r:id="rId34"/>
    <p:sldId id="328" r:id="rId35"/>
    <p:sldId id="275" r:id="rId36"/>
    <p:sldId id="327" r:id="rId37"/>
    <p:sldId id="329" r:id="rId38"/>
    <p:sldId id="293" r:id="rId39"/>
    <p:sldId id="307" r:id="rId40"/>
    <p:sldId id="308" r:id="rId41"/>
    <p:sldId id="306" r:id="rId42"/>
    <p:sldId id="324" r:id="rId43"/>
    <p:sldId id="326" r:id="rId44"/>
    <p:sldId id="344" r:id="rId45"/>
    <p:sldId id="305" r:id="rId46"/>
    <p:sldId id="300" r:id="rId47"/>
    <p:sldId id="309" r:id="rId48"/>
    <p:sldId id="339" r:id="rId49"/>
    <p:sldId id="312" r:id="rId50"/>
    <p:sldId id="342" r:id="rId51"/>
    <p:sldId id="338" r:id="rId52"/>
    <p:sldId id="294" r:id="rId53"/>
    <p:sldId id="310" r:id="rId54"/>
    <p:sldId id="325" r:id="rId55"/>
    <p:sldId id="276" r:id="rId56"/>
    <p:sldId id="277" r:id="rId57"/>
    <p:sldId id="301" r:id="rId58"/>
    <p:sldId id="322" r:id="rId59"/>
    <p:sldId id="321" r:id="rId60"/>
    <p:sldId id="343" r:id="rId61"/>
    <p:sldId id="311" r:id="rId62"/>
    <p:sldId id="331" r:id="rId63"/>
    <p:sldId id="333" r:id="rId64"/>
    <p:sldId id="345" r:id="rId65"/>
    <p:sldId id="332" r:id="rId66"/>
    <p:sldId id="346" r:id="rId67"/>
    <p:sldId id="334" r:id="rId68"/>
    <p:sldId id="335" r:id="rId69"/>
    <p:sldId id="281" r:id="rId70"/>
    <p:sldId id="337" r:id="rId71"/>
    <p:sldId id="274" r:id="rId72"/>
    <p:sldId id="336" r:id="rId73"/>
    <p:sldId id="340" r:id="rId74"/>
  </p:sldIdLst>
  <p:sldSz cx="9144000" cy="6858000" type="screen4x3"/>
  <p:notesSz cx="7104063" cy="10234613"/>
  <p:defaultTextStyle>
    <a:defPPr>
      <a:defRPr lang="et-E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434" autoAdjust="0"/>
  </p:normalViewPr>
  <p:slideViewPr>
    <p:cSldViewPr snapToGrid="0">
      <p:cViewPr varScale="1">
        <p:scale>
          <a:sx n="70" d="100"/>
          <a:sy n="70" d="100"/>
        </p:scale>
        <p:origin x="14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t-E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5E90D760-7926-45BF-983E-46CC64ED34FC}" type="datetimeFigureOut">
              <a:rPr lang="et-EE" smtClean="0"/>
              <a:t>25.07.2019</a:t>
            </a:fld>
            <a:endParaRPr lang="et-E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t-E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t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B889610A-0457-4619-84BD-624F934687ED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382867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eetertinits.github.io/slides/plots/authorbirths.html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eetertinits.github.io/slides/EDHC2018/prese_EDHC_2018.html#45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t-EE" dirty="0" smtClean="0">
                <a:hlinkClick r:id="rId3"/>
              </a:rPr>
              <a:t>https://peetertinits.github.io/slides/plots/authorbirths.html</a:t>
            </a:r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9610A-0457-4619-84BD-624F934687ED}" type="slidenum">
              <a:rPr lang="et-EE" smtClean="0"/>
              <a:t>42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040338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t-EE" dirty="0" smtClean="0">
                <a:hlinkClick r:id="rId3"/>
              </a:rPr>
              <a:t>https://peetertinits.github.io/slides/EDHC2018/prese_EDHC_2018.html#45</a:t>
            </a:r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9610A-0457-4619-84BD-624F934687ED}" type="slidenum">
              <a:rPr lang="et-EE" smtClean="0"/>
              <a:t>45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134086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t-EE" dirty="0" smtClean="0"/>
              <a:t>Other datasets</a:t>
            </a:r>
          </a:p>
          <a:p>
            <a:pPr lvl="1"/>
            <a:r>
              <a:rPr lang="et-EE" dirty="0" smtClean="0"/>
              <a:t>Dialects &amp; demography</a:t>
            </a:r>
          </a:p>
          <a:p>
            <a:pPr lvl="1"/>
            <a:r>
              <a:rPr lang="et-EE" dirty="0" smtClean="0"/>
              <a:t>Biography </a:t>
            </a:r>
          </a:p>
          <a:p>
            <a:r>
              <a:rPr lang="et-EE" dirty="0" smtClean="0"/>
              <a:t>Operationalizing the questions</a:t>
            </a:r>
          </a:p>
          <a:p>
            <a:pPr lvl="1"/>
            <a:r>
              <a:rPr lang="et-EE" dirty="0" smtClean="0"/>
              <a:t>Influence of prescription?</a:t>
            </a:r>
          </a:p>
          <a:p>
            <a:pPr lvl="1"/>
            <a:r>
              <a:rPr lang="et-EE" dirty="0" smtClean="0"/>
              <a:t>Who were the leaders, followers?</a:t>
            </a:r>
          </a:p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9610A-0457-4619-84BD-624F934687ED}" type="slidenum">
              <a:rPr lang="et-EE" smtClean="0"/>
              <a:t>52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983020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9610A-0457-4619-84BD-624F934687ED}" type="slidenum">
              <a:rPr lang="et-EE" smtClean="0"/>
              <a:t>69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42509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8FAF5-C91F-4578-9F79-6A5ADD9A9D94}" type="datetimeFigureOut">
              <a:rPr lang="et-EE" smtClean="0"/>
              <a:t>25.07.2019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5BC8041C-D210-4A83-B40A-BC215765E574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789012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8FAF5-C91F-4578-9F79-6A5ADD9A9D94}" type="datetimeFigureOut">
              <a:rPr lang="et-EE" smtClean="0"/>
              <a:t>25.07.2019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5BC8041C-D210-4A83-B40A-BC215765E574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088376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8FAF5-C91F-4578-9F79-6A5ADD9A9D94}" type="datetimeFigureOut">
              <a:rPr lang="et-EE" smtClean="0"/>
              <a:t>25.07.2019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5BC8041C-D210-4A83-B40A-BC215765E574}" type="slidenum">
              <a:rPr lang="et-EE" smtClean="0"/>
              <a:t>‹#›</a:t>
            </a:fld>
            <a:endParaRPr lang="et-EE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25140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8FAF5-C91F-4578-9F79-6A5ADD9A9D94}" type="datetimeFigureOut">
              <a:rPr lang="et-EE" smtClean="0"/>
              <a:t>25.07.2019</a:t>
            </a:fld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5BC8041C-D210-4A83-B40A-BC215765E574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216207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8FAF5-C91F-4578-9F79-6A5ADD9A9D94}" type="datetimeFigureOut">
              <a:rPr lang="et-EE" smtClean="0"/>
              <a:t>25.07.2019</a:t>
            </a:fld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5BC8041C-D210-4A83-B40A-BC215765E574}" type="slidenum">
              <a:rPr lang="et-EE" smtClean="0"/>
              <a:t>‹#›</a:t>
            </a:fld>
            <a:endParaRPr lang="et-EE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55556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8FAF5-C91F-4578-9F79-6A5ADD9A9D94}" type="datetimeFigureOut">
              <a:rPr lang="et-EE" smtClean="0"/>
              <a:t>25.07.2019</a:t>
            </a:fld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5BC8041C-D210-4A83-B40A-BC215765E574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3312185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8FAF5-C91F-4578-9F79-6A5ADD9A9D94}" type="datetimeFigureOut">
              <a:rPr lang="et-EE" smtClean="0"/>
              <a:t>25.07.2019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8041C-D210-4A83-B40A-BC215765E574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521767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8FAF5-C91F-4578-9F79-6A5ADD9A9D94}" type="datetimeFigureOut">
              <a:rPr lang="et-EE" smtClean="0"/>
              <a:t>25.07.2019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8041C-D210-4A83-B40A-BC215765E574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542575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8FAF5-C91F-4578-9F79-6A5ADD9A9D94}" type="datetimeFigureOut">
              <a:rPr lang="et-EE" smtClean="0"/>
              <a:t>25.07.2019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8041C-D210-4A83-B40A-BC215765E574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445234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8FAF5-C91F-4578-9F79-6A5ADD9A9D94}" type="datetimeFigureOut">
              <a:rPr lang="et-EE" smtClean="0"/>
              <a:t>25.07.2019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5BC8041C-D210-4A83-B40A-BC215765E574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414272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8FAF5-C91F-4578-9F79-6A5ADD9A9D94}" type="datetimeFigureOut">
              <a:rPr lang="et-EE" smtClean="0"/>
              <a:t>25.07.2019</a:t>
            </a:fld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5BC8041C-D210-4A83-B40A-BC215765E574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058068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8FAF5-C91F-4578-9F79-6A5ADD9A9D94}" type="datetimeFigureOut">
              <a:rPr lang="et-EE" smtClean="0"/>
              <a:t>25.07.2019</a:t>
            </a:fld>
            <a:endParaRPr lang="et-E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5BC8041C-D210-4A83-B40A-BC215765E574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887305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8FAF5-C91F-4578-9F79-6A5ADD9A9D94}" type="datetimeFigureOut">
              <a:rPr lang="et-EE" smtClean="0"/>
              <a:t>25.07.2019</a:t>
            </a:fld>
            <a:endParaRPr lang="et-E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8041C-D210-4A83-B40A-BC215765E574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050014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8FAF5-C91F-4578-9F79-6A5ADD9A9D94}" type="datetimeFigureOut">
              <a:rPr lang="et-EE" smtClean="0"/>
              <a:t>25.07.2019</a:t>
            </a:fld>
            <a:endParaRPr lang="et-E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8041C-D210-4A83-B40A-BC215765E574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897932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8FAF5-C91F-4578-9F79-6A5ADD9A9D94}" type="datetimeFigureOut">
              <a:rPr lang="et-EE" smtClean="0"/>
              <a:t>25.07.2019</a:t>
            </a:fld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8041C-D210-4A83-B40A-BC215765E574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392985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8FAF5-C91F-4578-9F79-6A5ADD9A9D94}" type="datetimeFigureOut">
              <a:rPr lang="et-EE" smtClean="0"/>
              <a:t>25.07.2019</a:t>
            </a:fld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5BC8041C-D210-4A83-B40A-BC215765E574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282858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98FAF5-C91F-4578-9F79-6A5ADD9A9D94}" type="datetimeFigureOut">
              <a:rPr lang="et-EE" smtClean="0"/>
              <a:t>25.07.2019</a:t>
            </a:fld>
            <a:endParaRPr lang="et-E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BC8041C-D210-4A83-B40A-BC215765E574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929081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peetertinits.github.io/slides/EDHC2018/prese_EDHC_2018.html#45" TargetMode="External"/><Relationship Id="rId2" Type="http://schemas.openxmlformats.org/officeDocument/2006/relationships/hyperlink" Target="https://peetertinits.github.io/slides/DH-labs-2019/prese_DH-lab_2019.html#1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etertinits.github.io/slides/plots/samamaakond.html" TargetMode="External"/><Relationship Id="rId5" Type="http://schemas.openxmlformats.org/officeDocument/2006/relationships/hyperlink" Target="https://peetertinits.github.io/slides/plots/authorbirths.html" TargetMode="External"/><Relationship Id="rId4" Type="http://schemas.openxmlformats.org/officeDocument/2006/relationships/hyperlink" Target="https://peetertinits.github.io/slides/EDHC2018/prese_EDHC_2018.html#50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t-EE" sz="4000" dirty="0" smtClean="0"/>
              <a:t>A DigiHum approach to HistSocLing of Estonian</a:t>
            </a:r>
            <a:br>
              <a:rPr lang="et-EE" sz="4000" dirty="0" smtClean="0"/>
            </a:br>
            <a:endParaRPr lang="et-EE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1"/>
            <a:ext cx="6600451" cy="1486942"/>
          </a:xfrm>
        </p:spPr>
        <p:txBody>
          <a:bodyPr>
            <a:normAutofit lnSpcReduction="10000"/>
          </a:bodyPr>
          <a:lstStyle/>
          <a:p>
            <a:pPr algn="ctr"/>
            <a:r>
              <a:rPr lang="et-EE" dirty="0" smtClean="0"/>
              <a:t>Peeter Tinits</a:t>
            </a:r>
          </a:p>
          <a:p>
            <a:pPr algn="ctr"/>
            <a:r>
              <a:rPr lang="et-EE" dirty="0" smtClean="0"/>
              <a:t>25.07.2019</a:t>
            </a:r>
          </a:p>
          <a:p>
            <a:pPr algn="ctr"/>
            <a:r>
              <a:rPr lang="et-EE" dirty="0" smtClean="0"/>
              <a:t>National Library of Latvia</a:t>
            </a:r>
          </a:p>
          <a:p>
            <a:pPr algn="ctr"/>
            <a:r>
              <a:rPr lang="et-EE" dirty="0" smtClean="0"/>
              <a:t>BSSD2019</a:t>
            </a:r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27233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Finding the data</a:t>
            </a:r>
            <a:endParaRPr lang="et-E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t-EE" dirty="0" smtClean="0"/>
              <a:t>What is needed? What is available?</a:t>
            </a:r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38436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Texts</a:t>
            </a:r>
            <a:endParaRPr lang="et-E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 smtClean="0"/>
              <a:t>To study writing, we need texts:</a:t>
            </a:r>
          </a:p>
          <a:p>
            <a:pPr lvl="1"/>
            <a:r>
              <a:rPr lang="et-EE" dirty="0" smtClean="0"/>
              <a:t>Ideally from a variety of people</a:t>
            </a:r>
          </a:p>
          <a:p>
            <a:pPr lvl="2"/>
            <a:r>
              <a:rPr lang="et-EE" dirty="0" smtClean="0"/>
              <a:t>Education, dialect, profession</a:t>
            </a:r>
          </a:p>
          <a:p>
            <a:endParaRPr lang="et-EE" dirty="0" smtClean="0"/>
          </a:p>
          <a:p>
            <a:r>
              <a:rPr lang="et-EE" dirty="0" smtClean="0"/>
              <a:t>Sources:</a:t>
            </a:r>
          </a:p>
          <a:p>
            <a:pPr lvl="1"/>
            <a:r>
              <a:rPr lang="et-EE" dirty="0" smtClean="0"/>
              <a:t>Linguistic corpora</a:t>
            </a:r>
          </a:p>
          <a:p>
            <a:pPr lvl="1"/>
            <a:r>
              <a:rPr lang="et-EE" dirty="0" smtClean="0"/>
              <a:t>Digitized works</a:t>
            </a:r>
          </a:p>
        </p:txBody>
      </p:sp>
    </p:spTree>
    <p:extLst>
      <p:ext uri="{BB962C8B-B14F-4D97-AF65-F5344CB8AC3E}">
        <p14:creationId xmlns:p14="http://schemas.microsoft.com/office/powerpoint/2010/main" val="136658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Linguistic corpora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 smtClean="0"/>
              <a:t>Linguistic corpora are balanced collections of texts to facilitate language research.</a:t>
            </a:r>
          </a:p>
          <a:p>
            <a:endParaRPr lang="et-EE" dirty="0" smtClean="0"/>
          </a:p>
          <a:p>
            <a:r>
              <a:rPr lang="et-EE" dirty="0" smtClean="0"/>
              <a:t>For the period, there’s two:</a:t>
            </a:r>
            <a:endParaRPr lang="et-EE" dirty="0"/>
          </a:p>
          <a:p>
            <a:pPr lvl="1"/>
            <a:r>
              <a:rPr lang="et-EE" dirty="0" smtClean="0"/>
              <a:t>Written Estonian Corpus </a:t>
            </a:r>
          </a:p>
          <a:p>
            <a:pPr lvl="2"/>
            <a:r>
              <a:rPr lang="et-EE" dirty="0" smtClean="0"/>
              <a:t>some 300 book snippets in 1890-1930</a:t>
            </a:r>
          </a:p>
          <a:p>
            <a:pPr lvl="1"/>
            <a:r>
              <a:rPr lang="et-EE" dirty="0" smtClean="0"/>
              <a:t>Old Written Estonian Corpus</a:t>
            </a:r>
          </a:p>
          <a:p>
            <a:pPr lvl="2"/>
            <a:r>
              <a:rPr lang="et-EE" dirty="0" smtClean="0"/>
              <a:t>all texts 1500-1700, some 50 texts from later</a:t>
            </a:r>
          </a:p>
          <a:p>
            <a:pPr lvl="1"/>
            <a:endParaRPr lang="et-EE" dirty="0"/>
          </a:p>
          <a:p>
            <a:r>
              <a:rPr lang="et-EE" dirty="0" smtClean="0"/>
              <a:t>Small-ish and not much metadata</a:t>
            </a:r>
            <a:endParaRPr lang="et-E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437" y="2784273"/>
            <a:ext cx="2627563" cy="15958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437" y="5099219"/>
            <a:ext cx="2627563" cy="162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8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Linguistic corpora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 smtClean="0"/>
              <a:t>Texts have high quality (though spelling was not in focus)</a:t>
            </a:r>
          </a:p>
          <a:p>
            <a:r>
              <a:rPr lang="et-EE" dirty="0" smtClean="0"/>
              <a:t>Relatively </a:t>
            </a:r>
            <a:r>
              <a:rPr lang="et-EE" dirty="0" smtClean="0"/>
              <a:t>small though.</a:t>
            </a:r>
          </a:p>
          <a:p>
            <a:endParaRPr lang="et-E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863" y="3354620"/>
            <a:ext cx="4421292" cy="279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56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Digitized texts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 smtClean="0"/>
              <a:t>For the past 20-30 years, a huge number of texts have been digitized. </a:t>
            </a:r>
          </a:p>
          <a:p>
            <a:pPr lvl="1"/>
            <a:r>
              <a:rPr lang="et-EE" dirty="0" smtClean="0"/>
              <a:t>In various collections and formats</a:t>
            </a:r>
          </a:p>
          <a:p>
            <a:pPr lvl="1"/>
            <a:r>
              <a:rPr lang="et-EE" dirty="0" smtClean="0"/>
              <a:t>With varying editing practices</a:t>
            </a:r>
            <a:endParaRPr lang="et-E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099" y="4571745"/>
            <a:ext cx="1952625" cy="962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897" y="3869264"/>
            <a:ext cx="3129566" cy="9213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488" y="4869464"/>
            <a:ext cx="1685925" cy="590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6416" y="5115884"/>
            <a:ext cx="1485900" cy="1590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180727" y="5027074"/>
            <a:ext cx="714375" cy="1895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2415" y="5648070"/>
            <a:ext cx="2105208" cy="52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8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Examples of text collections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 smtClean="0"/>
              <a:t>A variety of interfaces and access points</a:t>
            </a:r>
          </a:p>
          <a:p>
            <a:pPr lvl="1"/>
            <a:r>
              <a:rPr lang="et-EE" dirty="0" smtClean="0"/>
              <a:t>Usually text mining is not an option they consider</a:t>
            </a:r>
          </a:p>
          <a:p>
            <a:pPr lvl="1"/>
            <a:r>
              <a:rPr lang="et-EE" dirty="0" smtClean="0"/>
              <a:t>But don’t mind either</a:t>
            </a:r>
            <a:endParaRPr lang="et-E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055" y="3768097"/>
            <a:ext cx="3895725" cy="2143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780" y="5273377"/>
            <a:ext cx="3998689" cy="12756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547" y="3456476"/>
            <a:ext cx="3985087" cy="158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35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Getting the text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 smtClean="0"/>
              <a:t>Files of different format into text</a:t>
            </a:r>
            <a:endParaRPr lang="et-E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716" y="2978451"/>
            <a:ext cx="5648325" cy="2447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073" y="4022411"/>
            <a:ext cx="5619750" cy="2486025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245476" y="4790941"/>
            <a:ext cx="824248" cy="8640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1659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Getting the text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 smtClean="0"/>
              <a:t>Finally, will have files that contain raw text</a:t>
            </a:r>
          </a:p>
          <a:p>
            <a:pPr lvl="1"/>
            <a:r>
              <a:rPr lang="et-EE" dirty="0" smtClean="0"/>
              <a:t>Quality will vary</a:t>
            </a:r>
            <a:endParaRPr lang="et-E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861" y="3189174"/>
            <a:ext cx="5228823" cy="29506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968" y="2960574"/>
            <a:ext cx="4546243" cy="229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31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/>
              <a:t>M</a:t>
            </a:r>
            <a:r>
              <a:rPr lang="et-EE" dirty="0" smtClean="0"/>
              <a:t>etadata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 smtClean="0"/>
              <a:t>Again in various formats</a:t>
            </a:r>
          </a:p>
          <a:p>
            <a:r>
              <a:rPr lang="et-EE" dirty="0" smtClean="0"/>
              <a:t>Ought to be collected</a:t>
            </a:r>
          </a:p>
          <a:p>
            <a:endParaRPr lang="et-E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611" y="3314692"/>
            <a:ext cx="5995719" cy="16463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463" y="4461651"/>
            <a:ext cx="1607042" cy="19003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5641" t="62420"/>
          <a:stretch/>
        </p:blipFill>
        <p:spPr>
          <a:xfrm>
            <a:off x="5048518" y="5005514"/>
            <a:ext cx="3671398" cy="138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0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Metadata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 smtClean="0"/>
              <a:t>General indexes (e.g. Estonian National Bibliography)</a:t>
            </a:r>
            <a:endParaRPr lang="et-E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862" y="5911222"/>
            <a:ext cx="2421786" cy="9100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825" y="5035410"/>
            <a:ext cx="4695825" cy="781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825" y="4121331"/>
            <a:ext cx="3924300" cy="9715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648" y="5911222"/>
            <a:ext cx="2428077" cy="84587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866715" y="3712032"/>
            <a:ext cx="2528701" cy="50822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 smtClean="0"/>
              <a:t>Person entry ids</a:t>
            </a:r>
            <a:endParaRPr lang="et-EE" dirty="0"/>
          </a:p>
        </p:txBody>
      </p:sp>
      <p:cxnSp>
        <p:nvCxnSpPr>
          <p:cNvPr id="13" name="Straight Arrow Connector 12"/>
          <p:cNvCxnSpPr>
            <a:stCxn id="8" idx="3"/>
            <a:endCxn id="9" idx="1"/>
          </p:cNvCxnSpPr>
          <p:nvPr/>
        </p:nvCxnSpPr>
        <p:spPr>
          <a:xfrm>
            <a:off x="4970844" y="3311306"/>
            <a:ext cx="895871" cy="654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866715" y="2660926"/>
            <a:ext cx="2543189" cy="50822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 smtClean="0"/>
              <a:t>Links to digitized text</a:t>
            </a:r>
            <a:endParaRPr lang="et-EE" dirty="0"/>
          </a:p>
        </p:txBody>
      </p:sp>
      <p:cxnSp>
        <p:nvCxnSpPr>
          <p:cNvPr id="21" name="Straight Arrow Connector 20"/>
          <p:cNvCxnSpPr>
            <a:stCxn id="8" idx="3"/>
            <a:endCxn id="19" idx="1"/>
          </p:cNvCxnSpPr>
          <p:nvPr/>
        </p:nvCxnSpPr>
        <p:spPr>
          <a:xfrm flipV="1">
            <a:off x="4970844" y="2915039"/>
            <a:ext cx="895871" cy="39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273352" y="2749906"/>
            <a:ext cx="1778257" cy="1051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 smtClean="0"/>
              <a:t>Estonian National Bibliography</a:t>
            </a:r>
            <a:endParaRPr lang="et-EE" dirty="0"/>
          </a:p>
        </p:txBody>
      </p:sp>
      <p:sp>
        <p:nvSpPr>
          <p:cNvPr id="8" name="Rectangle 7"/>
          <p:cNvSpPr/>
          <p:nvPr/>
        </p:nvSpPr>
        <p:spPr>
          <a:xfrm>
            <a:off x="2910630" y="3026648"/>
            <a:ext cx="2060214" cy="5693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 smtClean="0"/>
              <a:t>Publication info</a:t>
            </a:r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21650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A case study in DH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 smtClean="0"/>
              <a:t>Project:</a:t>
            </a:r>
          </a:p>
          <a:p>
            <a:pPr lvl="1"/>
            <a:r>
              <a:rPr lang="et-EE" dirty="0" smtClean="0"/>
              <a:t>What mechanisms are responsible for spelling standardization at the end of 19th century Estonian?</a:t>
            </a:r>
          </a:p>
          <a:p>
            <a:endParaRPr lang="et-EE" dirty="0" smtClean="0"/>
          </a:p>
          <a:p>
            <a:r>
              <a:rPr lang="et-EE" dirty="0" smtClean="0"/>
              <a:t>Data sources:</a:t>
            </a:r>
          </a:p>
          <a:p>
            <a:pPr lvl="1"/>
            <a:r>
              <a:rPr lang="et-EE" dirty="0" smtClean="0"/>
              <a:t>Anything relevant</a:t>
            </a:r>
          </a:p>
          <a:p>
            <a:pPr lvl="1"/>
            <a:endParaRPr lang="et-EE" dirty="0"/>
          </a:p>
          <a:p>
            <a:r>
              <a:rPr lang="et-EE" dirty="0" smtClean="0"/>
              <a:t>Timeline:</a:t>
            </a:r>
          </a:p>
          <a:p>
            <a:pPr lvl="1"/>
            <a:r>
              <a:rPr lang="et-EE" dirty="0" smtClean="0"/>
              <a:t>PhD dissertation</a:t>
            </a:r>
          </a:p>
        </p:txBody>
      </p:sp>
    </p:spTree>
    <p:extLst>
      <p:ext uri="{BB962C8B-B14F-4D97-AF65-F5344CB8AC3E}">
        <p14:creationId xmlns:p14="http://schemas.microsoft.com/office/powerpoint/2010/main" val="15909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Collecting them all, linking them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 smtClean="0"/>
              <a:t>Person entry to linked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936" y="4045382"/>
            <a:ext cx="4456090" cy="262812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42416" y="3233530"/>
            <a:ext cx="1953724" cy="595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 smtClean="0"/>
              <a:t>Person entry ids</a:t>
            </a:r>
            <a:endParaRPr lang="et-EE" dirty="0"/>
          </a:p>
        </p:txBody>
      </p:sp>
      <p:sp>
        <p:nvSpPr>
          <p:cNvPr id="9" name="Rectangle 8"/>
          <p:cNvSpPr/>
          <p:nvPr/>
        </p:nvSpPr>
        <p:spPr>
          <a:xfrm>
            <a:off x="4744278" y="3213178"/>
            <a:ext cx="1510748" cy="62879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 smtClean="0"/>
              <a:t>VIAF</a:t>
            </a:r>
            <a:endParaRPr lang="et-EE" dirty="0"/>
          </a:p>
        </p:txBody>
      </p:sp>
      <p:sp>
        <p:nvSpPr>
          <p:cNvPr id="10" name="Rectangle 9"/>
          <p:cNvSpPr/>
          <p:nvPr/>
        </p:nvSpPr>
        <p:spPr>
          <a:xfrm>
            <a:off x="6274009" y="2315871"/>
            <a:ext cx="1533674" cy="55268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 smtClean="0"/>
              <a:t>Wikidata</a:t>
            </a:r>
            <a:endParaRPr lang="et-EE" dirty="0"/>
          </a:p>
        </p:txBody>
      </p:sp>
      <p:sp>
        <p:nvSpPr>
          <p:cNvPr id="11" name="Rectangle 10"/>
          <p:cNvSpPr/>
          <p:nvPr/>
        </p:nvSpPr>
        <p:spPr>
          <a:xfrm>
            <a:off x="7459185" y="3232804"/>
            <a:ext cx="1404730" cy="6707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 smtClean="0"/>
              <a:t>Other libraries</a:t>
            </a:r>
            <a:endParaRPr lang="et-EE" dirty="0"/>
          </a:p>
        </p:txBody>
      </p:sp>
      <p:sp>
        <p:nvSpPr>
          <p:cNvPr id="12" name="Rectangle 11"/>
          <p:cNvSpPr/>
          <p:nvPr/>
        </p:nvSpPr>
        <p:spPr>
          <a:xfrm>
            <a:off x="7474226" y="1601685"/>
            <a:ext cx="1656522" cy="46033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 smtClean="0"/>
              <a:t>Wikipedia</a:t>
            </a:r>
            <a:endParaRPr lang="et-EE" dirty="0"/>
          </a:p>
        </p:txBody>
      </p:sp>
      <p:cxnSp>
        <p:nvCxnSpPr>
          <p:cNvPr id="14" name="Straight Arrow Connector 13"/>
          <p:cNvCxnSpPr>
            <a:stCxn id="8" idx="3"/>
            <a:endCxn id="9" idx="1"/>
          </p:cNvCxnSpPr>
          <p:nvPr/>
        </p:nvCxnSpPr>
        <p:spPr>
          <a:xfrm flipV="1">
            <a:off x="3896140" y="3527575"/>
            <a:ext cx="848138" cy="3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3"/>
            <a:endCxn id="10" idx="2"/>
          </p:cNvCxnSpPr>
          <p:nvPr/>
        </p:nvCxnSpPr>
        <p:spPr>
          <a:xfrm flipV="1">
            <a:off x="6255026" y="2868551"/>
            <a:ext cx="785820" cy="659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3"/>
            <a:endCxn id="11" idx="1"/>
          </p:cNvCxnSpPr>
          <p:nvPr/>
        </p:nvCxnSpPr>
        <p:spPr>
          <a:xfrm>
            <a:off x="6255026" y="3527575"/>
            <a:ext cx="1204159" cy="40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921577" y="4208794"/>
            <a:ext cx="1265582" cy="3697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dirty="0" smtClean="0"/>
              <a:t>Etc</a:t>
            </a:r>
            <a:endParaRPr lang="et-EE" dirty="0"/>
          </a:p>
        </p:txBody>
      </p:sp>
      <p:cxnSp>
        <p:nvCxnSpPr>
          <p:cNvPr id="23" name="Straight Arrow Connector 22"/>
          <p:cNvCxnSpPr>
            <a:stCxn id="9" idx="3"/>
            <a:endCxn id="21" idx="1"/>
          </p:cNvCxnSpPr>
          <p:nvPr/>
        </p:nvCxnSpPr>
        <p:spPr>
          <a:xfrm>
            <a:off x="6255026" y="3527575"/>
            <a:ext cx="666551" cy="866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0" idx="3"/>
            <a:endCxn id="12" idx="2"/>
          </p:cNvCxnSpPr>
          <p:nvPr/>
        </p:nvCxnSpPr>
        <p:spPr>
          <a:xfrm flipV="1">
            <a:off x="7807683" y="2062019"/>
            <a:ext cx="494804" cy="530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59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Aggregating the data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t-E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68245" t="45072"/>
          <a:stretch/>
        </p:blipFill>
        <p:spPr>
          <a:xfrm>
            <a:off x="1998110" y="2147371"/>
            <a:ext cx="1415032" cy="14435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226" y="3474220"/>
            <a:ext cx="3163269" cy="20225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3902" y="4214474"/>
            <a:ext cx="3535222" cy="20217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479" y="2751248"/>
            <a:ext cx="2290292" cy="14023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8711" y="3351676"/>
            <a:ext cx="2597302" cy="19328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2325" y="1833771"/>
            <a:ext cx="3515300" cy="77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68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Manual linking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 smtClean="0"/>
              <a:t>Manual linking</a:t>
            </a:r>
            <a:endParaRPr lang="et-E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894" y="3810000"/>
            <a:ext cx="6308805" cy="18069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407" y="2133600"/>
            <a:ext cx="3862387" cy="203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42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Harmonization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 smtClean="0"/>
              <a:t>For archival puproses, accuracy is key.</a:t>
            </a:r>
          </a:p>
          <a:p>
            <a:r>
              <a:rPr lang="et-EE" dirty="0" smtClean="0"/>
              <a:t>For analysis, data harmonization is often needed.</a:t>
            </a:r>
            <a:endParaRPr lang="et-E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747683"/>
            <a:ext cx="5219700" cy="24347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622" y="3187006"/>
            <a:ext cx="4755496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74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Results of linking</a:t>
            </a:r>
            <a:endParaRPr lang="et-E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 smtClean="0"/>
              <a:t>Linkability of archives</a:t>
            </a:r>
            <a:endParaRPr lang="et-E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732" y="2645562"/>
            <a:ext cx="5730811" cy="339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Results of linking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 smtClean="0"/>
              <a:t>Linked author metainformation</a:t>
            </a:r>
            <a:endParaRPr lang="et-E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542" y="2680871"/>
            <a:ext cx="4689730" cy="395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7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Results of text collection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 smtClean="0"/>
              <a:t>5132 </a:t>
            </a:r>
            <a:r>
              <a:rPr lang="et-EE" dirty="0" smtClean="0"/>
              <a:t>texts total, of </a:t>
            </a:r>
            <a:r>
              <a:rPr lang="et-EE" dirty="0" smtClean="0"/>
              <a:t>4186 </a:t>
            </a:r>
            <a:r>
              <a:rPr lang="et-EE" dirty="0" smtClean="0"/>
              <a:t>unique publications</a:t>
            </a:r>
            <a:endParaRPr lang="et-E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86" y="2695769"/>
            <a:ext cx="5829859" cy="344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Processing the corpus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 smtClean="0"/>
              <a:t>Raw texts can be processed</a:t>
            </a:r>
          </a:p>
          <a:p>
            <a:r>
              <a:rPr lang="et-EE" dirty="0" smtClean="0"/>
              <a:t>Lemmatize, POS-tag etc (used Python EstNLTK)</a:t>
            </a:r>
            <a:endParaRPr lang="et-E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458" y="3076441"/>
            <a:ext cx="1914525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026" y="3086100"/>
            <a:ext cx="2354643" cy="28183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2961" y="4196218"/>
            <a:ext cx="1948043" cy="101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91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Results of the corpus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 smtClean="0"/>
              <a:t>NLP success rate over time</a:t>
            </a:r>
            <a:endParaRPr lang="et-E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496" y="2492458"/>
            <a:ext cx="5252659" cy="393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99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The published texts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t-E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757" y="2639259"/>
            <a:ext cx="3500563" cy="350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Some context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 smtClean="0"/>
              <a:t>Language change: intentional or not</a:t>
            </a:r>
            <a:endParaRPr lang="et-E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261" y="3664487"/>
            <a:ext cx="786907" cy="9675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674" y="2574820"/>
            <a:ext cx="786907" cy="10408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142" y="4644660"/>
            <a:ext cx="786906" cy="10422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01844" y="3512583"/>
            <a:ext cx="2187990" cy="1193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 smtClean="0"/>
              <a:t>Müller (1861), Saussure (1916), Lass (1999):</a:t>
            </a:r>
          </a:p>
          <a:p>
            <a:r>
              <a:rPr lang="et-EE" sz="1400" dirty="0" smtClean="0"/>
              <a:t>„Intentional language change is peripheral to language“</a:t>
            </a:r>
            <a:endParaRPr lang="et-EE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021" y="2597687"/>
            <a:ext cx="731916" cy="9148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5110" y="3567014"/>
            <a:ext cx="731916" cy="1029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379" y="4655277"/>
            <a:ext cx="737371" cy="110605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32566" y="3475109"/>
            <a:ext cx="26462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 smtClean="0"/>
              <a:t>Jesperson (1925), Ferguson (1989), Thomason (2007)</a:t>
            </a:r>
          </a:p>
          <a:p>
            <a:r>
              <a:rPr lang="et-EE" sz="1400" dirty="0" smtClean="0"/>
              <a:t>„Intentional language change is quite central to language phenomenon“</a:t>
            </a:r>
            <a:endParaRPr lang="et-EE" sz="1400" dirty="0"/>
          </a:p>
        </p:txBody>
      </p:sp>
    </p:spTree>
    <p:extLst>
      <p:ext uri="{BB962C8B-B14F-4D97-AF65-F5344CB8AC3E}">
        <p14:creationId xmlns:p14="http://schemas.microsoft.com/office/powerpoint/2010/main" val="137681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Representativeness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t-E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047" y="2133600"/>
            <a:ext cx="6382719" cy="446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6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Publishing industry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 smtClean="0"/>
              <a:t>More authors and open genres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07" y="2683029"/>
            <a:ext cx="3350116" cy="26787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892" y="2683029"/>
            <a:ext cx="3384188" cy="289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35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t-E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047" y="2133600"/>
            <a:ext cx="54292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2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A few cities dominate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t-EE" sz="5400" dirty="0" smtClean="0"/>
              <a:t>MAKE PLOT</a:t>
            </a:r>
            <a:endParaRPr lang="et-EE" sz="5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149" y="1863097"/>
            <a:ext cx="550545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1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In corpus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 smtClean="0"/>
              <a:t>s</a:t>
            </a:r>
            <a:endParaRPr lang="et-E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185" y="2022161"/>
            <a:ext cx="541972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8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Publishers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 smtClean="0"/>
              <a:t>Top publishers (harmonized)</a:t>
            </a:r>
            <a:endParaRPr lang="et-E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134" y="2565637"/>
            <a:ext cx="545782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52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Publishers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 smtClean="0"/>
              <a:t>Top publishers (harmonized) within corpus</a:t>
            </a:r>
            <a:endParaRPr lang="et-E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699" y="2661811"/>
            <a:ext cx="53911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Authors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 smtClean="0"/>
              <a:t>Top authors (harmonized) within corpus</a:t>
            </a:r>
            <a:endParaRPr lang="et-E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470" y="2689747"/>
            <a:ext cx="54102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4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Other types of data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 smtClean="0"/>
              <a:t>There is a lot of relevant scholarship.</a:t>
            </a:r>
          </a:p>
          <a:p>
            <a:r>
              <a:rPr lang="et-EE" dirty="0" smtClean="0"/>
              <a:t>Just thinking about it in terms of „data“ is new.</a:t>
            </a:r>
          </a:p>
          <a:p>
            <a:endParaRPr lang="et-EE" dirty="0" smtClean="0"/>
          </a:p>
          <a:p>
            <a:r>
              <a:rPr lang="et-EE" dirty="0" smtClean="0"/>
              <a:t>Needs creativity in finding and utilizing the data</a:t>
            </a:r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25453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/>
              <a:t>Biographic data</a:t>
            </a:r>
            <a:br>
              <a:rPr lang="et-EE" dirty="0"/>
            </a:b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 smtClean="0"/>
              <a:t>Assemble life histories</a:t>
            </a:r>
          </a:p>
          <a:p>
            <a:pPr lvl="1"/>
            <a:r>
              <a:rPr lang="et-EE" dirty="0" smtClean="0"/>
              <a:t>from various sources</a:t>
            </a:r>
            <a:endParaRPr lang="et-E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001" y="3928056"/>
            <a:ext cx="3807406" cy="28555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407" y="1638300"/>
            <a:ext cx="1323975" cy="1095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190" y="1304925"/>
            <a:ext cx="1362075" cy="1428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9425" y="3352101"/>
            <a:ext cx="1704975" cy="1133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6942" y="4485576"/>
            <a:ext cx="3867058" cy="17405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9497" y="2975903"/>
            <a:ext cx="2272885" cy="104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9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Written grammars as part of language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 smtClean="0"/>
              <a:t>Language institutions and written norms have become normal for us.</a:t>
            </a:r>
            <a:endParaRPr lang="et-E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179" y="4823496"/>
            <a:ext cx="2543142" cy="16579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95295" y="6481429"/>
            <a:ext cx="29193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t-EE" sz="1100" dirty="0"/>
              <a:t>Members of</a:t>
            </a:r>
            <a:r>
              <a:rPr lang="et-EE" sz="1100" i="1" dirty="0"/>
              <a:t> Académie </a:t>
            </a:r>
            <a:r>
              <a:rPr lang="et-EE" sz="1100" i="1" dirty="0" smtClean="0"/>
              <a:t>Française (2019)</a:t>
            </a:r>
            <a:endParaRPr lang="et-EE" sz="110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829" y="2910673"/>
            <a:ext cx="2760090" cy="18601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2192" y="4387532"/>
            <a:ext cx="2461963" cy="18464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059" y="3030486"/>
            <a:ext cx="1570472" cy="20939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483" y="2963016"/>
            <a:ext cx="1564473" cy="267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4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Placename locations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t-E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471" y="2209709"/>
            <a:ext cx="4833871" cy="362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0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Birthplaces of writers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 smtClean="0"/>
              <a:t>Some birthplaces of writers in corpus</a:t>
            </a:r>
            <a:endParaRPr lang="et-E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835" y="2921532"/>
            <a:ext cx="4647857" cy="365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79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Birthplaces by decade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t-E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919" y="2384111"/>
            <a:ext cx="551497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3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Education by decade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t-E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54398" y="793017"/>
            <a:ext cx="2859384" cy="50833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07772" y="4812364"/>
            <a:ext cx="3756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t-EE" sz="1400" dirty="0" smtClean="0"/>
              <a:t>Public elementary school network in 1851</a:t>
            </a:r>
            <a:endParaRPr lang="et-EE" sz="1400" dirty="0"/>
          </a:p>
        </p:txBody>
      </p:sp>
    </p:spTree>
    <p:extLst>
      <p:ext uri="{BB962C8B-B14F-4D97-AF65-F5344CB8AC3E}">
        <p14:creationId xmlns:p14="http://schemas.microsoft.com/office/powerpoint/2010/main" val="145164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Education by decade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t-E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54398" y="793017"/>
            <a:ext cx="2859384" cy="50833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07772" y="4812364"/>
            <a:ext cx="3756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t-EE" sz="1400" dirty="0" smtClean="0"/>
              <a:t>Public elementary school network in 1851</a:t>
            </a:r>
            <a:endParaRPr lang="et-EE" sz="14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3451051" y="3039106"/>
            <a:ext cx="5083349" cy="3240415"/>
            <a:chOff x="3771773" y="3407595"/>
            <a:chExt cx="5083349" cy="324041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883756" y="2295612"/>
              <a:ext cx="2859384" cy="5083349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771773" y="6340233"/>
              <a:ext cx="37561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t-EE" sz="1400" dirty="0" smtClean="0"/>
                <a:t>Public elementary school network in 1881</a:t>
              </a:r>
              <a:endParaRPr lang="et-EE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9357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Life histories of writers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t-EE" sz="5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996" y="2422211"/>
            <a:ext cx="59531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19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Demographic data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 smtClean="0"/>
              <a:t>Censuses and analyses</a:t>
            </a:r>
            <a:endParaRPr lang="et-E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415" y="2759174"/>
            <a:ext cx="3852423" cy="25264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621" y="3409222"/>
            <a:ext cx="3295650" cy="2105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9877" y="4786315"/>
            <a:ext cx="4198394" cy="162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66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Dialect geography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t-E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270" y="2733559"/>
            <a:ext cx="4916273" cy="31776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320" y="2409038"/>
            <a:ext cx="605790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93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Dialect predicted values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t-E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223" y="2335686"/>
            <a:ext cx="546735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3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Dialect compositions in cities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t-E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227" y="2324573"/>
            <a:ext cx="5730811" cy="339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88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Languages without these grammars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 smtClean="0"/>
              <a:t>Sociolinguistic research has shown that this is not always the case</a:t>
            </a:r>
          </a:p>
          <a:p>
            <a:r>
              <a:rPr lang="et-EE" dirty="0" smtClean="0"/>
              <a:t>Of ~7,000 languages, ~3,000 still are not written</a:t>
            </a:r>
            <a:endParaRPr lang="et-E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195" y="3326039"/>
            <a:ext cx="4778259" cy="29590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171" y="5358794"/>
            <a:ext cx="2411382" cy="13548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26" y="4879076"/>
            <a:ext cx="2628624" cy="16560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702" y="3162036"/>
            <a:ext cx="2313377" cy="171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3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Migration and dialects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t-E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415" y="2318801"/>
            <a:ext cx="6062854" cy="3592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611" y="2361622"/>
            <a:ext cx="7242462" cy="332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5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Getting to research</a:t>
            </a:r>
            <a:endParaRPr lang="et-E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t-EE" dirty="0" smtClean="0"/>
              <a:t>Operationalizing the question</a:t>
            </a:r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92898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Making the study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 smtClean="0"/>
              <a:t>Specify the measured variables</a:t>
            </a:r>
          </a:p>
          <a:p>
            <a:endParaRPr lang="et-EE" dirty="0"/>
          </a:p>
          <a:p>
            <a:r>
              <a:rPr lang="et-EE" dirty="0" smtClean="0"/>
              <a:t>Measure in suitable texts</a:t>
            </a:r>
          </a:p>
          <a:p>
            <a:r>
              <a:rPr lang="et-EE" dirty="0" smtClean="0"/>
              <a:t>Combine with metadata</a:t>
            </a:r>
          </a:p>
          <a:p>
            <a:endParaRPr lang="et-EE" dirty="0" smtClean="0"/>
          </a:p>
          <a:p>
            <a:r>
              <a:rPr lang="et-EE" dirty="0" smtClean="0"/>
              <a:t>Check the mechanisms</a:t>
            </a:r>
          </a:p>
        </p:txBody>
      </p:sp>
    </p:spTree>
    <p:extLst>
      <p:ext uri="{BB962C8B-B14F-4D97-AF65-F5344CB8AC3E}">
        <p14:creationId xmlns:p14="http://schemas.microsoft.com/office/powerpoint/2010/main" val="312075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Variants and variation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 smtClean="0"/>
              <a:t>A set of variables:</a:t>
            </a:r>
          </a:p>
          <a:p>
            <a:pPr lvl="1"/>
            <a:r>
              <a:rPr lang="et-EE" dirty="0" smtClean="0"/>
              <a:t>w / v – wabariik, vabariik</a:t>
            </a:r>
          </a:p>
          <a:p>
            <a:pPr lvl="1"/>
            <a:r>
              <a:rPr lang="et-EE" dirty="0" smtClean="0"/>
              <a:t>ää / ea – hää, hea; sääl, seal</a:t>
            </a:r>
          </a:p>
          <a:p>
            <a:pPr lvl="1"/>
            <a:r>
              <a:rPr lang="et-EE" dirty="0" smtClean="0"/>
              <a:t>üi / üü – nüid, nüüd</a:t>
            </a:r>
          </a:p>
          <a:p>
            <a:pPr lvl="1"/>
            <a:r>
              <a:rPr lang="et-EE" dirty="0" smtClean="0"/>
              <a:t>herra / härra</a:t>
            </a:r>
          </a:p>
          <a:p>
            <a:pPr lvl="1"/>
            <a:r>
              <a:rPr lang="et-EE" dirty="0" smtClean="0"/>
              <a:t>naine / naene</a:t>
            </a:r>
          </a:p>
          <a:p>
            <a:pPr lvl="1"/>
            <a:r>
              <a:rPr lang="et-EE" dirty="0" smtClean="0"/>
              <a:t>om / on</a:t>
            </a:r>
            <a:endParaRPr lang="et-EE" sz="2000" dirty="0" smtClean="0"/>
          </a:p>
          <a:p>
            <a:r>
              <a:rPr lang="et-EE" sz="2000" dirty="0" smtClean="0"/>
              <a:t>Fairly common in frequency</a:t>
            </a:r>
          </a:p>
          <a:p>
            <a:r>
              <a:rPr lang="et-EE" sz="2000" dirty="0" smtClean="0"/>
              <a:t>Have interesting variation in 1880-1920</a:t>
            </a:r>
          </a:p>
          <a:p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67112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Variants and variation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t-EE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415" y="2377339"/>
            <a:ext cx="6074254" cy="353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29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Study on particular variants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t-E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790" y="2133600"/>
            <a:ext cx="4857673" cy="485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54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Average trends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t-EE" dirty="0"/>
          </a:p>
        </p:txBody>
      </p:sp>
      <p:pic>
        <p:nvPicPr>
          <p:cNvPr id="2050" name="Picture 2" descr="https://peetertinits.github.io/slides/DH-labs-2019/prese_DH-lab_2019_files/figure-html/average%20uuskorp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547" y="2287138"/>
            <a:ext cx="4800600" cy="480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69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Language prescription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 smtClean="0"/>
              <a:t>Historian’s overviews</a:t>
            </a:r>
            <a:endParaRPr lang="et-E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399" y="2459865"/>
            <a:ext cx="4402289" cy="25891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533" y="4650107"/>
            <a:ext cx="3185221" cy="14502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98077" y="6106682"/>
            <a:ext cx="35301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t-EE" sz="1100" dirty="0" smtClean="0"/>
              <a:t>Overview of proposed norms in 1909 (Raag 2008)</a:t>
            </a:r>
            <a:endParaRPr lang="et-EE" sz="1100" dirty="0"/>
          </a:p>
        </p:txBody>
      </p:sp>
    </p:spTree>
    <p:extLst>
      <p:ext uri="{BB962C8B-B14F-4D97-AF65-F5344CB8AC3E}">
        <p14:creationId xmlns:p14="http://schemas.microsoft.com/office/powerpoint/2010/main" val="381685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Language prescription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 smtClean="0"/>
              <a:t>Prescriptive events on the timeline</a:t>
            </a:r>
          </a:p>
          <a:p>
            <a:r>
              <a:rPr lang="et-EE" dirty="0"/>
              <a:t>Blue (suggested norm</a:t>
            </a:r>
            <a:br>
              <a:rPr lang="et-EE" dirty="0"/>
            </a:br>
            <a:r>
              <a:rPr lang="et-EE" dirty="0"/>
              <a:t>         towards 1)</a:t>
            </a:r>
          </a:p>
          <a:p>
            <a:r>
              <a:rPr lang="et-EE" dirty="0"/>
              <a:t>Red (suggested norm</a:t>
            </a:r>
            <a:br>
              <a:rPr lang="et-EE" dirty="0"/>
            </a:br>
            <a:r>
              <a:rPr lang="et-EE" dirty="0"/>
              <a:t>         towards 1)</a:t>
            </a:r>
          </a:p>
          <a:p>
            <a:endParaRPr lang="et-E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407" y="2624795"/>
            <a:ext cx="3637857" cy="363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94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Language prescription 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2615937" cy="3777622"/>
          </a:xfrm>
        </p:spPr>
        <p:txBody>
          <a:bodyPr/>
          <a:lstStyle/>
          <a:p>
            <a:r>
              <a:rPr lang="et-EE" dirty="0" smtClean="0"/>
              <a:t>Prescriptive events align very well with trends in usage.</a:t>
            </a:r>
          </a:p>
          <a:p>
            <a:r>
              <a:rPr lang="et-EE" dirty="0" smtClean="0"/>
              <a:t>=&gt; at least some degree of prescriptive influence.</a:t>
            </a:r>
            <a:endParaRPr lang="et-E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352" y="1905000"/>
            <a:ext cx="4581224" cy="458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22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Even much writing is without standards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908" y="2362200"/>
            <a:ext cx="2861405" cy="3777622"/>
          </a:xfrm>
        </p:spPr>
        <p:txBody>
          <a:bodyPr>
            <a:normAutofit/>
          </a:bodyPr>
          <a:lstStyle/>
          <a:p>
            <a:r>
              <a:rPr lang="et-EE" sz="1600" dirty="0" smtClean="0"/>
              <a:t>E.g. English became standardised from ~18c onwards</a:t>
            </a:r>
          </a:p>
          <a:p>
            <a:endParaRPr lang="et-EE" i="1" dirty="0"/>
          </a:p>
          <a:p>
            <a:endParaRPr lang="et-EE" i="1" dirty="0" smtClean="0"/>
          </a:p>
          <a:p>
            <a:endParaRPr lang="et-EE" i="1" dirty="0" smtClean="0"/>
          </a:p>
          <a:p>
            <a:endParaRPr lang="et-EE" i="1" dirty="0"/>
          </a:p>
          <a:p>
            <a:endParaRPr lang="et-EE" i="1" dirty="0" smtClean="0"/>
          </a:p>
          <a:p>
            <a:r>
              <a:rPr lang="et-EE" sz="1600" i="1" dirty="0" smtClean="0"/>
              <a:t>Shakespeare </a:t>
            </a:r>
            <a:r>
              <a:rPr lang="et-EE" sz="1600" dirty="0" smtClean="0"/>
              <a:t>standardized from 1860 onwards only</a:t>
            </a:r>
          </a:p>
          <a:p>
            <a:endParaRPr lang="en-US" b="1" dirty="0"/>
          </a:p>
          <a:p>
            <a:endParaRPr lang="et-E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412" y="3134253"/>
            <a:ext cx="1330938" cy="2129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13336" y="3506505"/>
            <a:ext cx="12385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sz="1400" dirty="0" smtClean="0"/>
              <a:t>Samuel Johnson (1750):</a:t>
            </a:r>
            <a:br>
              <a:rPr lang="et-EE" sz="1400" dirty="0" smtClean="0"/>
            </a:br>
            <a:r>
              <a:rPr lang="et-EE" sz="1400" i="1" dirty="0" smtClean="0"/>
              <a:t>Dictionary of English Language</a:t>
            </a:r>
            <a:endParaRPr lang="et-EE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2168069" y="2362200"/>
            <a:ext cx="307173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/>
              <a:t>Shakespere</a:t>
            </a:r>
            <a:r>
              <a:rPr lang="et-EE" sz="2400" i="1" dirty="0"/>
              <a:t>, </a:t>
            </a:r>
            <a:r>
              <a:rPr lang="en-US" sz="2400" i="1" dirty="0" err="1"/>
              <a:t>Shackspeare</a:t>
            </a:r>
            <a:r>
              <a:rPr lang="et-EE" sz="2400" dirty="0"/>
              <a:t>, </a:t>
            </a:r>
            <a:r>
              <a:rPr lang="en-US" sz="2400" i="1" dirty="0" err="1"/>
              <a:t>Shakespear</a:t>
            </a:r>
            <a:r>
              <a:rPr lang="et-EE" sz="2400" i="1" dirty="0"/>
              <a:t>, </a:t>
            </a:r>
            <a:r>
              <a:rPr lang="en-US" sz="2400" i="1" dirty="0" err="1"/>
              <a:t>Shakspere</a:t>
            </a:r>
            <a:r>
              <a:rPr lang="et-EE" sz="2400" i="1" dirty="0"/>
              <a:t>, </a:t>
            </a:r>
            <a:r>
              <a:rPr lang="en-US" sz="2400" i="1" dirty="0" err="1"/>
              <a:t>Shaxspere</a:t>
            </a:r>
            <a:r>
              <a:rPr lang="et-EE" sz="2400" i="1" dirty="0"/>
              <a:t>, </a:t>
            </a:r>
            <a:r>
              <a:rPr lang="en-US" sz="2400" i="1" dirty="0" err="1"/>
              <a:t>Shaxper</a:t>
            </a:r>
            <a:r>
              <a:rPr lang="et-EE" sz="2400" i="1" dirty="0"/>
              <a:t>, </a:t>
            </a:r>
            <a:r>
              <a:rPr lang="en-US" sz="2400" i="1" dirty="0" err="1"/>
              <a:t>Shakspeare</a:t>
            </a:r>
            <a:r>
              <a:rPr lang="et-EE" sz="2400" i="1" dirty="0"/>
              <a:t>, </a:t>
            </a:r>
            <a:r>
              <a:rPr lang="en-US" sz="2400" i="1" dirty="0" err="1"/>
              <a:t>Shackespeare</a:t>
            </a:r>
            <a:r>
              <a:rPr lang="et-EE" sz="2400" dirty="0"/>
              <a:t>, </a:t>
            </a:r>
            <a:r>
              <a:rPr lang="en-US" sz="2400" i="1" dirty="0" err="1"/>
              <a:t>Shackspere</a:t>
            </a:r>
            <a:r>
              <a:rPr lang="et-EE" sz="2400" i="1" dirty="0"/>
              <a:t>, </a:t>
            </a:r>
            <a:r>
              <a:rPr lang="en-US" sz="2400" i="1" dirty="0" err="1"/>
              <a:t>Shackespere</a:t>
            </a:r>
            <a:endParaRPr lang="et-EE" sz="2400" i="1" dirty="0"/>
          </a:p>
          <a:p>
            <a:endParaRPr lang="et-EE" sz="2400" dirty="0"/>
          </a:p>
        </p:txBody>
      </p:sp>
    </p:spTree>
    <p:extLst>
      <p:ext uri="{BB962C8B-B14F-4D97-AF65-F5344CB8AC3E}">
        <p14:creationId xmlns:p14="http://schemas.microsoft.com/office/powerpoint/2010/main" val="225999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Language prescription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t-EE"/>
          </a:p>
        </p:txBody>
      </p:sp>
      <p:pic>
        <p:nvPicPr>
          <p:cNvPr id="1026" name="Picture 2" descr="https://peetertinits.github.io/slides/EDHC2018/prese_EDHC_2018_files/figure-html/plot%20w%20prescription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876" y="2133600"/>
            <a:ext cx="4800600" cy="480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154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Mechanisms of standardization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 smtClean="0"/>
              <a:t>Influences on language usage </a:t>
            </a:r>
          </a:p>
          <a:p>
            <a:pPr lvl="1"/>
            <a:r>
              <a:rPr lang="et-EE" dirty="0" smtClean="0"/>
              <a:t>Home dialect</a:t>
            </a:r>
          </a:p>
          <a:p>
            <a:pPr lvl="1"/>
            <a:r>
              <a:rPr lang="et-EE" dirty="0" smtClean="0"/>
              <a:t>Everyday language use</a:t>
            </a:r>
          </a:p>
          <a:p>
            <a:pPr lvl="1"/>
            <a:r>
              <a:rPr lang="et-EE" dirty="0" smtClean="0"/>
              <a:t>Education</a:t>
            </a:r>
          </a:p>
          <a:p>
            <a:pPr lvl="1"/>
            <a:r>
              <a:rPr lang="et-EE" dirty="0" smtClean="0"/>
              <a:t>Prescription</a:t>
            </a:r>
          </a:p>
          <a:p>
            <a:pPr lvl="1"/>
            <a:r>
              <a:rPr lang="et-EE" dirty="0" smtClean="0"/>
              <a:t>Etc</a:t>
            </a:r>
          </a:p>
          <a:p>
            <a:r>
              <a:rPr lang="et-EE" dirty="0" smtClean="0"/>
              <a:t>What made a suggestion successful?</a:t>
            </a:r>
          </a:p>
          <a:p>
            <a:r>
              <a:rPr lang="et-EE" dirty="0" smtClean="0"/>
              <a:t>Generational change vs individual change?</a:t>
            </a:r>
          </a:p>
        </p:txBody>
      </p:sp>
    </p:spTree>
    <p:extLst>
      <p:ext uri="{BB962C8B-B14F-4D97-AF65-F5344CB8AC3E}">
        <p14:creationId xmlns:p14="http://schemas.microsoft.com/office/powerpoint/2010/main" val="60472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Phases of change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 smtClean="0"/>
              <a:t>Looking at the aftermath of prescriptive events</a:t>
            </a:r>
          </a:p>
          <a:p>
            <a:r>
              <a:rPr lang="et-EE" dirty="0" smtClean="0"/>
              <a:t>Blue (suggested norm</a:t>
            </a:r>
            <a:br>
              <a:rPr lang="et-EE" dirty="0" smtClean="0"/>
            </a:br>
            <a:r>
              <a:rPr lang="et-EE" dirty="0" smtClean="0"/>
              <a:t>         towards 1)</a:t>
            </a:r>
          </a:p>
          <a:p>
            <a:r>
              <a:rPr lang="et-EE" dirty="0" smtClean="0"/>
              <a:t>Red </a:t>
            </a:r>
            <a:r>
              <a:rPr lang="et-EE" dirty="0"/>
              <a:t>(suggested norm</a:t>
            </a:r>
            <a:br>
              <a:rPr lang="et-EE" dirty="0"/>
            </a:br>
            <a:r>
              <a:rPr lang="et-EE" dirty="0"/>
              <a:t>         towards 1)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404" y="2627869"/>
            <a:ext cx="4134596" cy="413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36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Simple tendencies in data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 smtClean="0"/>
              <a:t>Significant predictors (logistic regression)</a:t>
            </a:r>
          </a:p>
          <a:p>
            <a:pPr lvl="1"/>
            <a:r>
              <a:rPr lang="et-EE" dirty="0" smtClean="0"/>
              <a:t>Model does not include dialect info</a:t>
            </a:r>
            <a:endParaRPr lang="et-E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89" y="2977917"/>
            <a:ext cx="6184127" cy="3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1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Simple tendencies in data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 smtClean="0"/>
              <a:t>Significant predictors (logistic regression)</a:t>
            </a:r>
          </a:p>
          <a:p>
            <a:pPr lvl="1"/>
            <a:r>
              <a:rPr lang="et-EE" dirty="0" smtClean="0"/>
              <a:t>Model does not include dialect info</a:t>
            </a:r>
            <a:endParaRPr lang="et-E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89" y="2977917"/>
            <a:ext cx="6184127" cy="3161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725" y="3130298"/>
            <a:ext cx="6095238" cy="3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5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/>
              <a:t>Simple tendencies in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/>
              <a:t>Significant predictors (logistic regression)</a:t>
            </a:r>
          </a:p>
          <a:p>
            <a:pPr lvl="1"/>
            <a:r>
              <a:rPr lang="et-EE" dirty="0"/>
              <a:t>Model </a:t>
            </a:r>
            <a:r>
              <a:rPr lang="et-EE" dirty="0" smtClean="0"/>
              <a:t>includes dialect info</a:t>
            </a:r>
            <a:endParaRPr lang="et-E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661" y="3146516"/>
            <a:ext cx="5904762" cy="3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7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/>
              <a:t>Simple tendencies in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/>
              <a:t>Significant predictors (logistic regression)</a:t>
            </a:r>
          </a:p>
          <a:p>
            <a:pPr lvl="1"/>
            <a:r>
              <a:rPr lang="et-EE" dirty="0"/>
              <a:t>Model </a:t>
            </a:r>
            <a:r>
              <a:rPr lang="et-EE" dirty="0" smtClean="0"/>
              <a:t>includes dialect info</a:t>
            </a:r>
            <a:endParaRPr lang="et-E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661" y="3146516"/>
            <a:ext cx="5904762" cy="3238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35" y="3432994"/>
            <a:ext cx="6057143" cy="3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37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 smtClean="0"/>
              <a:t>sa</a:t>
            </a:r>
            <a:endParaRPr lang="et-E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8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 smtClean="0"/>
              <a:t>s</a:t>
            </a:r>
            <a:endParaRPr lang="et-E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8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A basic overview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 smtClean="0"/>
              <a:t>Significant factors across all phases</a:t>
            </a:r>
          </a:p>
          <a:p>
            <a:pPr lvl="1"/>
            <a:r>
              <a:rPr lang="et-EE" dirty="0" smtClean="0"/>
              <a:t>Top (no dialect info), bottom (with dialect info)</a:t>
            </a:r>
            <a:endParaRPr lang="et-E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415" y="2896096"/>
            <a:ext cx="5803174" cy="17396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316" y="7213609"/>
            <a:ext cx="5511111" cy="16634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681" y="4635778"/>
            <a:ext cx="4660317" cy="222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21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Standardization research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 smtClean="0"/>
              <a:t>Spelling practices vary by community.</a:t>
            </a:r>
          </a:p>
          <a:p>
            <a:r>
              <a:rPr lang="et-EE" dirty="0" smtClean="0"/>
              <a:t>Mechanisms and developments may depend on particular circumstances.</a:t>
            </a:r>
          </a:p>
          <a:p>
            <a:endParaRPr lang="et-EE" dirty="0"/>
          </a:p>
          <a:p>
            <a:r>
              <a:rPr lang="et-EE" dirty="0" smtClean="0"/>
              <a:t>How did this take place for (some of) Estonian?</a:t>
            </a:r>
          </a:p>
          <a:p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103724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Study conclusions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/>
              <a:t>Main </a:t>
            </a:r>
            <a:r>
              <a:rPr lang="et-EE" dirty="0" smtClean="0"/>
              <a:t>hypothesis (late 19c Estonian):</a:t>
            </a:r>
            <a:endParaRPr lang="et-EE" dirty="0"/>
          </a:p>
          <a:p>
            <a:pPr lvl="1"/>
            <a:r>
              <a:rPr lang="et-EE" dirty="0" smtClean="0"/>
              <a:t>Spontaneous changes align with an influx of new authors</a:t>
            </a:r>
          </a:p>
          <a:p>
            <a:pPr lvl="1"/>
            <a:r>
              <a:rPr lang="et-EE" dirty="0" smtClean="0"/>
              <a:t>Prescriptive </a:t>
            </a:r>
            <a:r>
              <a:rPr lang="et-EE" dirty="0"/>
              <a:t>events line up clearly with trends</a:t>
            </a:r>
          </a:p>
          <a:p>
            <a:pPr lvl="1"/>
            <a:r>
              <a:rPr lang="et-EE" dirty="0" smtClean="0"/>
              <a:t>Some generational influence apparent: successful changes are led by young and large cities.</a:t>
            </a:r>
            <a:endParaRPr lang="et-EE" dirty="0"/>
          </a:p>
          <a:p>
            <a:r>
              <a:rPr lang="et-EE" dirty="0" smtClean="0"/>
              <a:t>Study generally:</a:t>
            </a:r>
          </a:p>
          <a:p>
            <a:pPr lvl="1"/>
            <a:r>
              <a:rPr lang="et-EE" dirty="0" smtClean="0"/>
              <a:t>Data is everywhere and has not been collected</a:t>
            </a:r>
          </a:p>
          <a:p>
            <a:pPr lvl="1"/>
            <a:r>
              <a:rPr lang="et-EE" dirty="0" smtClean="0"/>
              <a:t>Already „first look“ at it can give insights</a:t>
            </a:r>
          </a:p>
          <a:p>
            <a:pPr lvl="1"/>
            <a:r>
              <a:rPr lang="et-EE" dirty="0" smtClean="0"/>
              <a:t>Thinking in terms of data also adds to theory</a:t>
            </a:r>
          </a:p>
          <a:p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06774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General discussion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 smtClean="0"/>
              <a:t>80% of DH research is finding the data and getting it ready</a:t>
            </a:r>
          </a:p>
          <a:p>
            <a:pPr lvl="1"/>
            <a:r>
              <a:rPr lang="et-EE" dirty="0" smtClean="0"/>
              <a:t>Manual + technological work</a:t>
            </a:r>
          </a:p>
          <a:p>
            <a:pPr lvl="1"/>
            <a:r>
              <a:rPr lang="et-EE" dirty="0" smtClean="0"/>
              <a:t>Good-enough solutions for current tasks</a:t>
            </a:r>
          </a:p>
          <a:p>
            <a:r>
              <a:rPr lang="et-EE" dirty="0" smtClean="0"/>
              <a:t>Open collections can have a variety of uses</a:t>
            </a:r>
          </a:p>
          <a:p>
            <a:pPr lvl="1"/>
            <a:r>
              <a:rPr lang="et-EE" dirty="0" smtClean="0"/>
              <a:t>Difficult to predict</a:t>
            </a:r>
          </a:p>
          <a:p>
            <a:r>
              <a:rPr lang="et-EE" dirty="0" smtClean="0"/>
              <a:t>Also by-products of research can be useful</a:t>
            </a:r>
          </a:p>
          <a:p>
            <a:pPr lvl="1"/>
            <a:r>
              <a:rPr lang="et-EE" dirty="0" smtClean="0"/>
              <a:t>Databases &amp; processing</a:t>
            </a:r>
          </a:p>
          <a:p>
            <a:pPr lvl="1"/>
            <a:r>
              <a:rPr lang="et-EE" dirty="0" smtClean="0"/>
              <a:t>Visualizations &amp; understanding</a:t>
            </a:r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427105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Some advice/thoughts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 smtClean="0"/>
              <a:t>Start &amp; stay open, document everything!</a:t>
            </a:r>
          </a:p>
          <a:p>
            <a:r>
              <a:rPr lang="et-EE" dirty="0" smtClean="0"/>
              <a:t>Think how your current work fits to the whole project</a:t>
            </a:r>
          </a:p>
          <a:p>
            <a:pPr lvl="1"/>
            <a:r>
              <a:rPr lang="et-EE" dirty="0" smtClean="0"/>
              <a:t>Work with manageable chunks and fit them in right away</a:t>
            </a:r>
          </a:p>
          <a:p>
            <a:r>
              <a:rPr lang="et-EE" dirty="0" smtClean="0"/>
              <a:t>Don’t worry about lack of skills beforehand, but consult specialists!</a:t>
            </a:r>
          </a:p>
          <a:p>
            <a:pPr lvl="1"/>
            <a:r>
              <a:rPr lang="et-EE" dirty="0" smtClean="0"/>
              <a:t>Usually your problems are not new and have solutions.</a:t>
            </a:r>
          </a:p>
          <a:p>
            <a:pPr lvl="1"/>
            <a:r>
              <a:rPr lang="et-EE" dirty="0" smtClean="0"/>
              <a:t>However working with „data“ is new to humanities so you may need to step outside your institute/department.</a:t>
            </a:r>
          </a:p>
        </p:txBody>
      </p:sp>
    </p:spTree>
    <p:extLst>
      <p:ext uri="{BB962C8B-B14F-4D97-AF65-F5344CB8AC3E}">
        <p14:creationId xmlns:p14="http://schemas.microsoft.com/office/powerpoint/2010/main" val="197884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Interactive plot links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>
                <a:hlinkClick r:id="rId2"/>
              </a:rPr>
              <a:t>https://</a:t>
            </a:r>
            <a:r>
              <a:rPr lang="et-EE" dirty="0" smtClean="0">
                <a:hlinkClick r:id="rId2"/>
              </a:rPr>
              <a:t>peetertinits.github.io/slides/DH-labs-2019/prese_DH-lab_2019.html#14</a:t>
            </a:r>
            <a:endParaRPr lang="et-EE" dirty="0" smtClean="0"/>
          </a:p>
          <a:p>
            <a:r>
              <a:rPr lang="et-EE" dirty="0">
                <a:hlinkClick r:id="rId3"/>
              </a:rPr>
              <a:t>https://</a:t>
            </a:r>
            <a:r>
              <a:rPr lang="et-EE" dirty="0" smtClean="0">
                <a:hlinkClick r:id="rId3"/>
              </a:rPr>
              <a:t>peetertinits.github.io/slides/EDHC2018/prese_EDHC_2018.html#45</a:t>
            </a:r>
            <a:endParaRPr lang="et-EE" dirty="0" smtClean="0"/>
          </a:p>
          <a:p>
            <a:r>
              <a:rPr lang="et-EE" dirty="0">
                <a:hlinkClick r:id="rId4"/>
              </a:rPr>
              <a:t>https://</a:t>
            </a:r>
            <a:r>
              <a:rPr lang="et-EE" dirty="0" smtClean="0">
                <a:hlinkClick r:id="rId4"/>
              </a:rPr>
              <a:t>peetertinits.github.io/slides/EDHC2018/prese_EDHC_2018.html#50</a:t>
            </a:r>
            <a:endParaRPr lang="et-EE" dirty="0" smtClean="0"/>
          </a:p>
          <a:p>
            <a:r>
              <a:rPr lang="et-EE" dirty="0">
                <a:hlinkClick r:id="rId5"/>
              </a:rPr>
              <a:t>https://</a:t>
            </a:r>
            <a:r>
              <a:rPr lang="et-EE" dirty="0" smtClean="0">
                <a:hlinkClick r:id="rId5"/>
              </a:rPr>
              <a:t>peetertinits.github.io/slides/plots/authorbirths.html</a:t>
            </a:r>
            <a:endParaRPr lang="et-EE" dirty="0" smtClean="0"/>
          </a:p>
          <a:p>
            <a:r>
              <a:rPr lang="et-EE" dirty="0">
                <a:hlinkClick r:id="rId6"/>
              </a:rPr>
              <a:t>https://peetertinits.github.io/slides/plots/samamaakond.html</a:t>
            </a:r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39758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Estonian in the late 19c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 smtClean="0"/>
              <a:t>From 1800-1900:</a:t>
            </a:r>
          </a:p>
          <a:p>
            <a:pPr lvl="1"/>
            <a:r>
              <a:rPr lang="et-EE" dirty="0" smtClean="0"/>
              <a:t>Peasant population becomes independent</a:t>
            </a:r>
          </a:p>
          <a:p>
            <a:pPr lvl="1"/>
            <a:r>
              <a:rPr lang="et-EE" dirty="0" smtClean="0"/>
              <a:t>Quick developments in education	</a:t>
            </a:r>
          </a:p>
          <a:p>
            <a:pPr lvl="2"/>
            <a:r>
              <a:rPr lang="et-EE" dirty="0" smtClean="0"/>
              <a:t>Literacy from 20% to 95%</a:t>
            </a:r>
          </a:p>
          <a:p>
            <a:pPr lvl="1"/>
            <a:r>
              <a:rPr lang="et-EE" dirty="0" smtClean="0"/>
              <a:t>Intense travel and movement</a:t>
            </a:r>
          </a:p>
          <a:p>
            <a:pPr lvl="2"/>
            <a:r>
              <a:rPr lang="et-EE" dirty="0" smtClean="0"/>
              <a:t>Urbanization, railroads</a:t>
            </a:r>
          </a:p>
          <a:p>
            <a:pPr lvl="1"/>
            <a:r>
              <a:rPr lang="et-EE" dirty="0" smtClean="0"/>
              <a:t>Social and cultural modernization</a:t>
            </a:r>
          </a:p>
          <a:p>
            <a:pPr lvl="2"/>
            <a:r>
              <a:rPr lang="et-EE" dirty="0" smtClean="0"/>
              <a:t>Cultural production and identity</a:t>
            </a:r>
          </a:p>
          <a:p>
            <a:pPr lvl="2"/>
            <a:r>
              <a:rPr lang="et-EE" dirty="0" smtClean="0"/>
              <a:t>Strive to become a nation</a:t>
            </a:r>
          </a:p>
          <a:p>
            <a:pPr lvl="2"/>
            <a:endParaRPr lang="et-EE" dirty="0" smtClean="0"/>
          </a:p>
        </p:txBody>
      </p:sp>
    </p:spTree>
    <p:extLst>
      <p:ext uri="{BB962C8B-B14F-4D97-AF65-F5344CB8AC3E}">
        <p14:creationId xmlns:p14="http://schemas.microsoft.com/office/powerpoint/2010/main" val="296272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smtClean="0"/>
              <a:t>Language standardization</a:t>
            </a:r>
            <a:endParaRPr lang="et-E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 smtClean="0"/>
              <a:t>One form instead of many (colour &amp; color -&gt; color)</a:t>
            </a:r>
          </a:p>
          <a:p>
            <a:endParaRPr lang="et-EE" dirty="0"/>
          </a:p>
          <a:p>
            <a:r>
              <a:rPr lang="et-EE" dirty="0" smtClean="0"/>
              <a:t>How can this happen?</a:t>
            </a:r>
          </a:p>
          <a:p>
            <a:pPr lvl="1"/>
            <a:r>
              <a:rPr lang="et-EE" dirty="0" smtClean="0"/>
              <a:t>Talk like your neighbour</a:t>
            </a:r>
          </a:p>
          <a:p>
            <a:pPr lvl="1"/>
            <a:r>
              <a:rPr lang="et-EE" dirty="0" smtClean="0"/>
              <a:t>Follow a book</a:t>
            </a:r>
          </a:p>
          <a:p>
            <a:pPr lvl="1"/>
            <a:r>
              <a:rPr lang="et-EE" dirty="0" smtClean="0"/>
              <a:t>Survive longer</a:t>
            </a:r>
          </a:p>
          <a:p>
            <a:pPr lvl="1"/>
            <a:endParaRPr lang="et-EE" dirty="0"/>
          </a:p>
          <a:p>
            <a:r>
              <a:rPr lang="et-EE" dirty="0" smtClean="0"/>
              <a:t>For mechanisms, we should follow the process</a:t>
            </a:r>
          </a:p>
        </p:txBody>
      </p:sp>
    </p:spTree>
    <p:extLst>
      <p:ext uri="{BB962C8B-B14F-4D97-AF65-F5344CB8AC3E}">
        <p14:creationId xmlns:p14="http://schemas.microsoft.com/office/powerpoint/2010/main" val="158174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581</TotalTime>
  <Words>1211</Words>
  <Application>Microsoft Office PowerPoint</Application>
  <PresentationFormat>On-screen Show (4:3)</PresentationFormat>
  <Paragraphs>274</Paragraphs>
  <Slides>73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8" baseType="lpstr">
      <vt:lpstr>Arial</vt:lpstr>
      <vt:lpstr>Calibri</vt:lpstr>
      <vt:lpstr>Century Gothic</vt:lpstr>
      <vt:lpstr>Wingdings 3</vt:lpstr>
      <vt:lpstr>Wisp</vt:lpstr>
      <vt:lpstr>A DigiHum approach to HistSocLing of Estonian </vt:lpstr>
      <vt:lpstr>A case study in DH</vt:lpstr>
      <vt:lpstr>Some context</vt:lpstr>
      <vt:lpstr>Written grammars as part of language</vt:lpstr>
      <vt:lpstr>Languages without these grammars</vt:lpstr>
      <vt:lpstr>Even much writing is without standards</vt:lpstr>
      <vt:lpstr>Standardization research</vt:lpstr>
      <vt:lpstr>Estonian in the late 19c</vt:lpstr>
      <vt:lpstr>Language standardization</vt:lpstr>
      <vt:lpstr>Finding the data</vt:lpstr>
      <vt:lpstr>Texts</vt:lpstr>
      <vt:lpstr>Linguistic corpora</vt:lpstr>
      <vt:lpstr>Linguistic corpora</vt:lpstr>
      <vt:lpstr>Digitized texts</vt:lpstr>
      <vt:lpstr>Examples of text collections</vt:lpstr>
      <vt:lpstr>Getting the text</vt:lpstr>
      <vt:lpstr>Getting the text</vt:lpstr>
      <vt:lpstr>Metadata</vt:lpstr>
      <vt:lpstr>Metadata</vt:lpstr>
      <vt:lpstr>Collecting them all, linking them</vt:lpstr>
      <vt:lpstr>Aggregating the data</vt:lpstr>
      <vt:lpstr>Manual linking</vt:lpstr>
      <vt:lpstr>Harmonization</vt:lpstr>
      <vt:lpstr>Results of linking</vt:lpstr>
      <vt:lpstr>Results of linking</vt:lpstr>
      <vt:lpstr>Results of text collection</vt:lpstr>
      <vt:lpstr>Processing the corpus</vt:lpstr>
      <vt:lpstr>Results of the corpus</vt:lpstr>
      <vt:lpstr>The published texts</vt:lpstr>
      <vt:lpstr>Representativeness</vt:lpstr>
      <vt:lpstr>Publishing industry</vt:lpstr>
      <vt:lpstr>PowerPoint Presentation</vt:lpstr>
      <vt:lpstr>A few cities dominate</vt:lpstr>
      <vt:lpstr>In corpus</vt:lpstr>
      <vt:lpstr>Publishers</vt:lpstr>
      <vt:lpstr>Publishers</vt:lpstr>
      <vt:lpstr>Authors</vt:lpstr>
      <vt:lpstr>Other types of data</vt:lpstr>
      <vt:lpstr>Biographic data </vt:lpstr>
      <vt:lpstr>Placename locations</vt:lpstr>
      <vt:lpstr>Birthplaces of writers</vt:lpstr>
      <vt:lpstr>Birthplaces by decade</vt:lpstr>
      <vt:lpstr>Education by decade</vt:lpstr>
      <vt:lpstr>Education by decade</vt:lpstr>
      <vt:lpstr>Life histories of writers</vt:lpstr>
      <vt:lpstr>Demographic data</vt:lpstr>
      <vt:lpstr>Dialect geography</vt:lpstr>
      <vt:lpstr>Dialect predicted values</vt:lpstr>
      <vt:lpstr>Dialect compositions in cities</vt:lpstr>
      <vt:lpstr>Migration and dialects</vt:lpstr>
      <vt:lpstr>Getting to research</vt:lpstr>
      <vt:lpstr>Making the study</vt:lpstr>
      <vt:lpstr>Variants and variation</vt:lpstr>
      <vt:lpstr>Variants and variation</vt:lpstr>
      <vt:lpstr>Study on particular variants</vt:lpstr>
      <vt:lpstr>Average trends</vt:lpstr>
      <vt:lpstr>Language prescription</vt:lpstr>
      <vt:lpstr>Language prescription</vt:lpstr>
      <vt:lpstr>Language prescription </vt:lpstr>
      <vt:lpstr>Language prescription</vt:lpstr>
      <vt:lpstr>Mechanisms of standardization</vt:lpstr>
      <vt:lpstr>Phases of change</vt:lpstr>
      <vt:lpstr>Simple tendencies in data</vt:lpstr>
      <vt:lpstr>Simple tendencies in data</vt:lpstr>
      <vt:lpstr>Simple tendencies in data</vt:lpstr>
      <vt:lpstr>Simple tendencies in data</vt:lpstr>
      <vt:lpstr>PowerPoint Presentation</vt:lpstr>
      <vt:lpstr>PowerPoint Presentation</vt:lpstr>
      <vt:lpstr>A basic overview</vt:lpstr>
      <vt:lpstr>Study conclusions</vt:lpstr>
      <vt:lpstr>General discussion</vt:lpstr>
      <vt:lpstr>Some advice/thoughts</vt:lpstr>
      <vt:lpstr>Interactive plot links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Peeter Tinits</dc:creator>
  <cp:lastModifiedBy>Peeter Tinits</cp:lastModifiedBy>
  <cp:revision>234</cp:revision>
  <dcterms:created xsi:type="dcterms:W3CDTF">2019-07-23T10:21:35Z</dcterms:created>
  <dcterms:modified xsi:type="dcterms:W3CDTF">2019-07-25T10:47:38Z</dcterms:modified>
</cp:coreProperties>
</file>